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2"/>
  </p:notesMasterIdLst>
  <p:handoutMasterIdLst>
    <p:handoutMasterId r:id="rId13"/>
  </p:handoutMasterIdLst>
  <p:sldIdLst>
    <p:sldId id="262" r:id="rId5"/>
    <p:sldId id="265" r:id="rId6"/>
    <p:sldId id="259" r:id="rId7"/>
    <p:sldId id="268" r:id="rId8"/>
    <p:sldId id="269" r:id="rId9"/>
    <p:sldId id="261" r:id="rId10"/>
    <p:sldId id="267" r:id="rId11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87"/>
  </p:normalViewPr>
  <p:slideViewPr>
    <p:cSldViewPr snapToGrid="0" snapToObjects="1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2D-41CA-85CD-3070442D5696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2D-41CA-85CD-3070442D5696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2D-41CA-85CD-3070442D5696}"/>
              </c:ext>
            </c:extLst>
          </c:dPt>
          <c:cat>
            <c:strRef>
              <c:f>Sheet1!$A$2:$A$5</c:f>
              <c:strCache>
                <c:ptCount val="3"/>
                <c:pt idx="0">
                  <c:v>6.</c:v>
                </c:pt>
                <c:pt idx="1">
                  <c:v>8.</c:v>
                </c:pt>
                <c:pt idx="2">
                  <c:v>9.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3.5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1-4AF2-B4D2-4567C6082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>
        <a:solidFill>
          <a:schemeClr val="tx1"/>
        </a:solidFill>
      </dgm:spPr>
      <dgm:t>
        <a:bodyPr rtlCol="0"/>
        <a:lstStyle/>
        <a:p>
          <a:pPr rtl="0"/>
          <a:r>
            <a:rPr lang="de-DE" noProof="0" dirty="0" smtClean="0">
              <a:solidFill>
                <a:schemeClr val="bg1"/>
              </a:solidFill>
            </a:rPr>
            <a:t>5</a:t>
          </a:r>
          <a:r>
            <a:rPr lang="de-DE" baseline="0" noProof="0" dirty="0" smtClean="0">
              <a:solidFill>
                <a:schemeClr val="bg1"/>
              </a:solidFill>
            </a:rPr>
            <a:t>. </a:t>
          </a:r>
          <a:r>
            <a:rPr lang="de-DE" noProof="0" dirty="0" smtClean="0">
              <a:solidFill>
                <a:schemeClr val="bg1"/>
              </a:solidFill>
            </a:rPr>
            <a:t>&amp; 6</a:t>
          </a:r>
          <a:r>
            <a:rPr lang="de-DE" baseline="0" noProof="0" dirty="0" smtClean="0">
              <a:solidFill>
                <a:schemeClr val="bg1"/>
              </a:solidFill>
            </a:rPr>
            <a:t>. Klasse</a:t>
          </a:r>
          <a:r>
            <a:rPr lang="de-DE" baseline="0" noProof="0" dirty="0">
              <a:solidFill>
                <a:schemeClr val="bg1"/>
              </a:solidFill>
            </a:rPr>
            <a:t>:</a:t>
          </a:r>
          <a:r>
            <a:rPr lang="de-DE" noProof="0" dirty="0">
              <a:solidFill>
                <a:schemeClr val="bg1"/>
              </a:solidFill>
            </a:rPr>
            <a:t/>
          </a:r>
          <a:br>
            <a:rPr lang="de-DE" noProof="0" dirty="0">
              <a:solidFill>
                <a:schemeClr val="bg1"/>
              </a:solidFill>
            </a:rPr>
          </a:br>
          <a:r>
            <a:rPr lang="de-DE" noProof="0" dirty="0" smtClean="0">
              <a:solidFill>
                <a:schemeClr val="bg1"/>
              </a:solidFill>
            </a:rPr>
            <a:t>Grundlagen</a:t>
          </a:r>
          <a:br>
            <a:rPr lang="de-DE" noProof="0" dirty="0" smtClean="0">
              <a:solidFill>
                <a:schemeClr val="bg1"/>
              </a:solidFill>
            </a:rPr>
          </a:br>
          <a:r>
            <a:rPr lang="de-DE" noProof="0" dirty="0" smtClean="0">
              <a:solidFill>
                <a:schemeClr val="bg1"/>
              </a:solidFill>
            </a:rPr>
            <a:t>schaffen</a:t>
          </a:r>
          <a:endParaRPr lang="de-DE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de-DE" noProof="0" dirty="0"/>
        </a:p>
      </dgm:t>
    </dgm:pt>
    <dgm:pt modelId="{808B76D0-8EC7-469A-93AC-7A6017188A9D}" type="sibTrans" cxnId="{C5E94186-9CB6-4C42-92B3-C546CC53A7B9}">
      <dgm:prSet/>
      <dgm:spPr>
        <a:ln w="15875">
          <a:solidFill>
            <a:srgbClr val="FFC000"/>
          </a:solidFill>
        </a:ln>
      </dgm:spPr>
      <dgm:t>
        <a:bodyPr rtlCol="0"/>
        <a:lstStyle/>
        <a:p>
          <a:pPr rtl="0"/>
          <a:endParaRPr lang="de-DE" noProof="0" dirty="0"/>
        </a:p>
      </dgm:t>
    </dgm:pt>
    <dgm:pt modelId="{4E8D2E69-0173-4BD3-B96A-7A9C5DD12B47}">
      <dgm:prSet/>
      <dgm:spPr>
        <a:solidFill>
          <a:srgbClr val="FFC000"/>
        </a:solidFill>
      </dgm:spPr>
      <dgm:t>
        <a:bodyPr rtlCol="0"/>
        <a:lstStyle/>
        <a:p>
          <a:pPr rtl="0"/>
          <a:r>
            <a:rPr lang="de-DE" noProof="0" dirty="0">
              <a:solidFill>
                <a:schemeClr val="bg1"/>
              </a:solidFill>
            </a:rPr>
            <a:t>7</a:t>
          </a:r>
          <a:r>
            <a:rPr lang="de-DE" baseline="0" noProof="0" dirty="0">
              <a:solidFill>
                <a:schemeClr val="bg1"/>
              </a:solidFill>
            </a:rPr>
            <a:t>. Klasse:</a:t>
          </a:r>
          <a:r>
            <a:rPr lang="de-DE" noProof="0" dirty="0">
              <a:solidFill>
                <a:schemeClr val="bg1"/>
              </a:solidFill>
            </a:rPr>
            <a:t/>
          </a:r>
          <a:br>
            <a:rPr lang="de-DE" noProof="0" dirty="0">
              <a:solidFill>
                <a:schemeClr val="bg1"/>
              </a:solidFill>
            </a:rPr>
          </a:br>
          <a:r>
            <a:rPr lang="de-DE" noProof="0" dirty="0" smtClean="0">
              <a:solidFill>
                <a:schemeClr val="bg1"/>
              </a:solidFill>
            </a:rPr>
            <a:t>erstmalige Einstufung in  </a:t>
          </a:r>
          <a:br>
            <a:rPr lang="de-DE" noProof="0" dirty="0" smtClean="0">
              <a:solidFill>
                <a:schemeClr val="bg1"/>
              </a:solidFill>
            </a:rPr>
          </a:br>
          <a:r>
            <a:rPr lang="de-DE" noProof="0" dirty="0" smtClean="0">
              <a:solidFill>
                <a:schemeClr val="bg1"/>
              </a:solidFill>
            </a:rPr>
            <a:t>E- und G-Kurse</a:t>
          </a:r>
          <a:endParaRPr lang="de-DE" noProof="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de-DE" noProof="0" dirty="0"/>
        </a:p>
      </dgm:t>
    </dgm:pt>
    <dgm:pt modelId="{FEF1E80E-8A9E-4B0A-817C-2A4CFDCF3FB2}" type="sibTrans" cxnId="{0F866C41-EB5F-47BD-A2CD-A58671F15B67}">
      <dgm:prSet/>
      <dgm:spPr>
        <a:ln w="15875">
          <a:solidFill>
            <a:srgbClr val="C00000"/>
          </a:solidFill>
        </a:ln>
      </dgm:spPr>
      <dgm:t>
        <a:bodyPr rtlCol="0"/>
        <a:lstStyle/>
        <a:p>
          <a:pPr rtl="0"/>
          <a:endParaRPr lang="de-DE" noProof="0" dirty="0"/>
        </a:p>
      </dgm:t>
    </dgm:pt>
    <dgm:pt modelId="{93A6A030-ABAB-4EFA-B539-0FDB3E07C1EF}">
      <dgm:prSet/>
      <dgm:spPr>
        <a:solidFill>
          <a:srgbClr val="C00000"/>
        </a:solidFill>
      </dgm:spPr>
      <dgm:t>
        <a:bodyPr rtlCol="0"/>
        <a:lstStyle/>
        <a:p>
          <a:pPr rtl="0"/>
          <a:r>
            <a:rPr lang="de-DE" noProof="0" dirty="0" smtClean="0">
              <a:solidFill>
                <a:schemeClr val="tx1"/>
              </a:solidFill>
            </a:rPr>
            <a:t>Ende 8</a:t>
          </a:r>
          <a:r>
            <a:rPr lang="de-DE" baseline="0" noProof="0" dirty="0">
              <a:solidFill>
                <a:schemeClr val="tx1"/>
              </a:solidFill>
            </a:rPr>
            <a:t>. Klasse:</a:t>
          </a:r>
          <a:r>
            <a:rPr lang="de-DE" noProof="0" dirty="0">
              <a:solidFill>
                <a:schemeClr val="tx1"/>
              </a:solidFill>
            </a:rPr>
            <a:t/>
          </a:r>
          <a:br>
            <a:rPr lang="de-DE" noProof="0" dirty="0">
              <a:solidFill>
                <a:schemeClr val="tx1"/>
              </a:solidFill>
            </a:rPr>
          </a:br>
          <a:r>
            <a:rPr lang="de-DE" noProof="0" dirty="0" smtClean="0">
              <a:solidFill>
                <a:schemeClr val="tx1"/>
              </a:solidFill>
            </a:rPr>
            <a:t>Kontrolle der </a:t>
          </a:r>
          <a:br>
            <a:rPr lang="de-DE" noProof="0" dirty="0" smtClean="0">
              <a:solidFill>
                <a:schemeClr val="tx1"/>
              </a:solidFill>
            </a:rPr>
          </a:br>
          <a:r>
            <a:rPr lang="de-DE" noProof="0" dirty="0" smtClean="0">
              <a:solidFill>
                <a:schemeClr val="tx1"/>
              </a:solidFill>
            </a:rPr>
            <a:t>Voraussetzungen</a:t>
          </a:r>
          <a:endParaRPr lang="de-DE" noProof="0" dirty="0">
            <a:solidFill>
              <a:schemeClr val="tx1"/>
            </a:solidFill>
          </a:endParaRP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de-DE" noProof="0" dirty="0"/>
        </a:p>
      </dgm:t>
    </dgm:pt>
    <dgm:pt modelId="{BFE0749E-E343-4A6F-BD09-2810EE6B4BD7}" type="sibTrans" cxnId="{4B40C8DC-6B57-4F5B-8440-7241C649700B}">
      <dgm:prSet/>
      <dgm:spPr>
        <a:ln w="15875">
          <a:solidFill>
            <a:schemeClr val="accent6">
              <a:lumMod val="75000"/>
            </a:schemeClr>
          </a:solidFill>
        </a:ln>
      </dgm:spPr>
      <dgm:t>
        <a:bodyPr rtlCol="0"/>
        <a:lstStyle/>
        <a:p>
          <a:pPr rtl="0"/>
          <a:endParaRPr lang="de-DE" noProof="0" dirty="0"/>
        </a:p>
      </dgm:t>
    </dgm:pt>
    <dgm:pt modelId="{76D56F19-2708-49DB-8F92-D8AC45F23A9A}">
      <dgm:prSet/>
      <dgm:spPr>
        <a:solidFill>
          <a:srgbClr val="002060"/>
        </a:solidFill>
      </dgm:spPr>
      <dgm:t>
        <a:bodyPr rtlCol="0"/>
        <a:lstStyle/>
        <a:p>
          <a:pPr rtl="0"/>
          <a:r>
            <a:rPr lang="de-DE" noProof="0" dirty="0" smtClean="0">
              <a:solidFill>
                <a:schemeClr val="tx1"/>
              </a:solidFill>
            </a:rPr>
            <a:t>Einteilung in </a:t>
          </a:r>
          <a:br>
            <a:rPr lang="de-DE" noProof="0" dirty="0" smtClean="0">
              <a:solidFill>
                <a:schemeClr val="tx1"/>
              </a:solidFill>
            </a:rPr>
          </a:br>
          <a:r>
            <a:rPr lang="de-DE" noProof="0" dirty="0" smtClean="0">
              <a:solidFill>
                <a:schemeClr val="tx1"/>
              </a:solidFill>
            </a:rPr>
            <a:t>Berufsreife- und Realschulklassen</a:t>
          </a:r>
          <a:endParaRPr lang="de-DE" noProof="0" dirty="0">
            <a:solidFill>
              <a:schemeClr val="tx1"/>
            </a:solidFill>
          </a:endParaRP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de-DE" noProof="0" dirty="0"/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de-DE" noProof="0" dirty="0"/>
        </a:p>
      </dgm:t>
    </dgm:pt>
    <dgm:pt modelId="{C7117AA3-29D3-A641-A58D-533CC172901B}" type="pres">
      <dgm:prSet presAssocID="{D4503D04-C97E-4622-AE07-D0307CB3B4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91CA60E-213E-7B4B-B9DE-D89D137D3DA9}" type="pres">
      <dgm:prSet presAssocID="{AAC263CB-8256-4B03-92FE-1622698FB3E9}" presName="node" presStyleLbl="node1" presStyleIdx="0" presStyleCnt="4" custLinFactNeighborY="-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9714F2-E001-9048-99B0-C46EAB1CEAC1}" type="pres">
      <dgm:prSet presAssocID="{808B76D0-8EC7-469A-93AC-7A6017188A9D}" presName="sibTrans" presStyleLbl="sibTrans1D1" presStyleIdx="0" presStyleCnt="3"/>
      <dgm:spPr/>
      <dgm:t>
        <a:bodyPr/>
        <a:lstStyle/>
        <a:p>
          <a:endParaRPr lang="de-DE"/>
        </a:p>
      </dgm:t>
    </dgm:pt>
    <dgm:pt modelId="{DBF0B936-C069-4B45-92D0-BC84490381D7}" type="pres">
      <dgm:prSet presAssocID="{808B76D0-8EC7-469A-93AC-7A6017188A9D}" presName="connectorText" presStyleLbl="sibTrans1D1" presStyleIdx="0" presStyleCnt="3"/>
      <dgm:spPr/>
      <dgm:t>
        <a:bodyPr/>
        <a:lstStyle/>
        <a:p>
          <a:endParaRPr lang="de-DE"/>
        </a:p>
      </dgm:t>
    </dgm:pt>
    <dgm:pt modelId="{1FC37317-8B75-7A4E-B46A-6C6A45F69C67}" type="pres">
      <dgm:prSet presAssocID="{4E8D2E69-0173-4BD3-B96A-7A9C5DD12B47}" presName="node" presStyleLbl="node1" presStyleIdx="1" presStyleCnt="4" custLinFactNeighborY="-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741774-D280-DD46-9C9B-33FE253D22FC}" type="pres">
      <dgm:prSet presAssocID="{FEF1E80E-8A9E-4B0A-817C-2A4CFDCF3FB2}" presName="sibTrans" presStyleLbl="sibTrans1D1" presStyleIdx="1" presStyleCnt="3"/>
      <dgm:spPr/>
      <dgm:t>
        <a:bodyPr/>
        <a:lstStyle/>
        <a:p>
          <a:endParaRPr lang="de-DE"/>
        </a:p>
      </dgm:t>
    </dgm:pt>
    <dgm:pt modelId="{B4080084-7793-E342-92FE-F348EAFF157C}" type="pres">
      <dgm:prSet presAssocID="{FEF1E80E-8A9E-4B0A-817C-2A4CFDCF3FB2}" presName="connectorText" presStyleLbl="sibTrans1D1" presStyleIdx="1" presStyleCnt="3"/>
      <dgm:spPr/>
      <dgm:t>
        <a:bodyPr/>
        <a:lstStyle/>
        <a:p>
          <a:endParaRPr lang="de-DE"/>
        </a:p>
      </dgm:t>
    </dgm:pt>
    <dgm:pt modelId="{F14BE627-E883-874F-A626-EC388DCE8D9B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AED5AC-6A4E-294A-8C0F-D72D7D241108}" type="pres">
      <dgm:prSet presAssocID="{BFE0749E-E343-4A6F-BD09-2810EE6B4BD7}" presName="sibTrans" presStyleLbl="sibTrans1D1" presStyleIdx="2" presStyleCnt="3"/>
      <dgm:spPr/>
      <dgm:t>
        <a:bodyPr/>
        <a:lstStyle/>
        <a:p>
          <a:endParaRPr lang="de-DE"/>
        </a:p>
      </dgm:t>
    </dgm:pt>
    <dgm:pt modelId="{A4A67B76-88B9-3B42-B3EF-AFCDA17E5E1C}" type="pres">
      <dgm:prSet presAssocID="{BFE0749E-E343-4A6F-BD09-2810EE6B4BD7}" presName="connectorText" presStyleLbl="sibTrans1D1" presStyleIdx="2" presStyleCnt="3"/>
      <dgm:spPr/>
      <dgm:t>
        <a:bodyPr/>
        <a:lstStyle/>
        <a:p>
          <a:endParaRPr lang="de-DE"/>
        </a:p>
      </dgm:t>
    </dgm:pt>
    <dgm:pt modelId="{D42A6699-F599-8045-897A-5A654DF673C0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0653E19-B8E7-A740-A472-1977092F60A0}" type="presOf" srcId="{4E8D2E69-0173-4BD3-B96A-7A9C5DD12B47}" destId="{1FC37317-8B75-7A4E-B46A-6C6A45F69C67}" srcOrd="0" destOrd="0" presId="urn:microsoft.com/office/officeart/2016/7/layout/RepeatingBendingProcessNew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6CE97453-8862-AD4C-A88F-D046002A23EE}" type="presOf" srcId="{FEF1E80E-8A9E-4B0A-817C-2A4CFDCF3FB2}" destId="{B4080084-7793-E342-92FE-F348EAFF157C}" srcOrd="1" destOrd="0" presId="urn:microsoft.com/office/officeart/2016/7/layout/RepeatingBendingProcessNew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D907A31C-5CFB-374D-89E1-68F3C8505565}" type="presOf" srcId="{BFE0749E-E343-4A6F-BD09-2810EE6B4BD7}" destId="{A4A67B76-88B9-3B42-B3EF-AFCDA17E5E1C}" srcOrd="1" destOrd="0" presId="urn:microsoft.com/office/officeart/2016/7/layout/RepeatingBendingProcessNew"/>
    <dgm:cxn modelId="{84E8A2D8-19F1-F847-BCDE-877F09D08EDA}" type="presOf" srcId="{93A6A030-ABAB-4EFA-B539-0FDB3E07C1EF}" destId="{F14BE627-E883-874F-A626-EC388DCE8D9B}" srcOrd="0" destOrd="0" presId="urn:microsoft.com/office/officeart/2016/7/layout/RepeatingBendingProcessNew"/>
    <dgm:cxn modelId="{9AC8BDBC-6730-B045-9CCF-76DAB6ABAAE6}" type="presOf" srcId="{BFE0749E-E343-4A6F-BD09-2810EE6B4BD7}" destId="{63AED5AC-6A4E-294A-8C0F-D72D7D241108}" srcOrd="0" destOrd="0" presId="urn:microsoft.com/office/officeart/2016/7/layout/RepeatingBendingProcessNew"/>
    <dgm:cxn modelId="{E8FDC109-B482-B84E-95EE-92A52C5C47F4}" type="presOf" srcId="{76D56F19-2708-49DB-8F92-D8AC45F23A9A}" destId="{D42A6699-F599-8045-897A-5A654DF673C0}" srcOrd="0" destOrd="0" presId="urn:microsoft.com/office/officeart/2016/7/layout/RepeatingBendingProcessNew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47016397-455F-EC49-8301-8A7FB8F85FB3}" type="presOf" srcId="{D4503D04-C97E-4622-AE07-D0307CB3B4CA}" destId="{C7117AA3-29D3-A641-A58D-533CC172901B}" srcOrd="0" destOrd="0" presId="urn:microsoft.com/office/officeart/2016/7/layout/RepeatingBendingProcessNew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FE75BCD7-BEFD-2B4A-857D-4205F1F546BF}" type="presOf" srcId="{AAC263CB-8256-4B03-92FE-1622698FB3E9}" destId="{591CA60E-213E-7B4B-B9DE-D89D137D3DA9}" srcOrd="0" destOrd="0" presId="urn:microsoft.com/office/officeart/2016/7/layout/RepeatingBendingProcessNew"/>
    <dgm:cxn modelId="{A9B54F08-706D-074E-8E9A-EBFEEAA22FAA}" type="presOf" srcId="{808B76D0-8EC7-469A-93AC-7A6017188A9D}" destId="{DBF0B936-C069-4B45-92D0-BC84490381D7}" srcOrd="1" destOrd="0" presId="urn:microsoft.com/office/officeart/2016/7/layout/RepeatingBendingProcessNew"/>
    <dgm:cxn modelId="{66512605-B992-8044-B3E6-E4EF4B6992BD}" type="presOf" srcId="{FEF1E80E-8A9E-4B0A-817C-2A4CFDCF3FB2}" destId="{DD741774-D280-DD46-9C9B-33FE253D22FC}" srcOrd="0" destOrd="0" presId="urn:microsoft.com/office/officeart/2016/7/layout/RepeatingBendingProcessNew"/>
    <dgm:cxn modelId="{670470FF-28F5-8747-80CB-D5309335BE4E}" type="presOf" srcId="{808B76D0-8EC7-469A-93AC-7A6017188A9D}" destId="{0B9714F2-E001-9048-99B0-C46EAB1CEAC1}" srcOrd="0" destOrd="0" presId="urn:microsoft.com/office/officeart/2016/7/layout/RepeatingBendingProcessNew"/>
    <dgm:cxn modelId="{54EC6AF8-8601-FB4F-A2D0-DB03BBC973B1}" type="presParOf" srcId="{C7117AA3-29D3-A641-A58D-533CC172901B}" destId="{591CA60E-213E-7B4B-B9DE-D89D137D3DA9}" srcOrd="0" destOrd="0" presId="urn:microsoft.com/office/officeart/2016/7/layout/RepeatingBendingProcessNew"/>
    <dgm:cxn modelId="{6386B277-0B98-3845-B375-656F6843D11A}" type="presParOf" srcId="{C7117AA3-29D3-A641-A58D-533CC172901B}" destId="{0B9714F2-E001-9048-99B0-C46EAB1CEAC1}" srcOrd="1" destOrd="0" presId="urn:microsoft.com/office/officeart/2016/7/layout/RepeatingBendingProcessNew"/>
    <dgm:cxn modelId="{76384253-4A53-B443-80FD-2EF068156A86}" type="presParOf" srcId="{0B9714F2-E001-9048-99B0-C46EAB1CEAC1}" destId="{DBF0B936-C069-4B45-92D0-BC84490381D7}" srcOrd="0" destOrd="0" presId="urn:microsoft.com/office/officeart/2016/7/layout/RepeatingBendingProcessNew"/>
    <dgm:cxn modelId="{E8588933-DC2A-1949-97A0-149E024060BF}" type="presParOf" srcId="{C7117AA3-29D3-A641-A58D-533CC172901B}" destId="{1FC37317-8B75-7A4E-B46A-6C6A45F69C67}" srcOrd="2" destOrd="0" presId="urn:microsoft.com/office/officeart/2016/7/layout/RepeatingBendingProcessNew"/>
    <dgm:cxn modelId="{AC78AD39-C148-BB4D-98EA-D6CD0C26FBA7}" type="presParOf" srcId="{C7117AA3-29D3-A641-A58D-533CC172901B}" destId="{DD741774-D280-DD46-9C9B-33FE253D22FC}" srcOrd="3" destOrd="0" presId="urn:microsoft.com/office/officeart/2016/7/layout/RepeatingBendingProcessNew"/>
    <dgm:cxn modelId="{9CE3DEE8-B926-6B48-99A6-61F253EB87DF}" type="presParOf" srcId="{DD741774-D280-DD46-9C9B-33FE253D22FC}" destId="{B4080084-7793-E342-92FE-F348EAFF157C}" srcOrd="0" destOrd="0" presId="urn:microsoft.com/office/officeart/2016/7/layout/RepeatingBendingProcessNew"/>
    <dgm:cxn modelId="{EC00BA5B-7C94-D14D-A573-503F23913101}" type="presParOf" srcId="{C7117AA3-29D3-A641-A58D-533CC172901B}" destId="{F14BE627-E883-874F-A626-EC388DCE8D9B}" srcOrd="4" destOrd="0" presId="urn:microsoft.com/office/officeart/2016/7/layout/RepeatingBendingProcessNew"/>
    <dgm:cxn modelId="{C959B72A-D800-9544-8676-DE829FFB4EA1}" type="presParOf" srcId="{C7117AA3-29D3-A641-A58D-533CC172901B}" destId="{63AED5AC-6A4E-294A-8C0F-D72D7D241108}" srcOrd="5" destOrd="0" presId="urn:microsoft.com/office/officeart/2016/7/layout/RepeatingBendingProcessNew"/>
    <dgm:cxn modelId="{DABC8E6C-99C5-3340-95B9-6CF8BC427CA3}" type="presParOf" srcId="{63AED5AC-6A4E-294A-8C0F-D72D7D241108}" destId="{A4A67B76-88B9-3B42-B3EF-AFCDA17E5E1C}" srcOrd="0" destOrd="0" presId="urn:microsoft.com/office/officeart/2016/7/layout/RepeatingBendingProcessNew"/>
    <dgm:cxn modelId="{AA62AE45-F47E-C040-8561-C054B92C617C}" type="presParOf" srcId="{C7117AA3-29D3-A641-A58D-533CC172901B}" destId="{D42A6699-F599-8045-897A-5A654DF673C0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14F2-E001-9048-99B0-C46EAB1CEAC1}">
      <dsp:nvSpPr>
        <dsp:cNvPr id="0" name=""/>
        <dsp:cNvSpPr/>
      </dsp:nvSpPr>
      <dsp:spPr>
        <a:xfrm>
          <a:off x="3964893" y="752934"/>
          <a:ext cx="581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701" y="45720"/>
              </a:lnTo>
            </a:path>
          </a:pathLst>
        </a:custGeom>
        <a:noFill/>
        <a:ln w="15875" cap="rnd" cmpd="sng" algn="ctr">
          <a:solidFill>
            <a:srgbClr val="FFC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noProof="0" dirty="0"/>
        </a:p>
      </dsp:txBody>
      <dsp:txXfrm>
        <a:off x="4240436" y="795593"/>
        <a:ext cx="30615" cy="6123"/>
      </dsp:txXfrm>
    </dsp:sp>
    <dsp:sp modelId="{591CA60E-213E-7B4B-B9DE-D89D137D3DA9}">
      <dsp:nvSpPr>
        <dsp:cNvPr id="0" name=""/>
        <dsp:cNvSpPr/>
      </dsp:nvSpPr>
      <dsp:spPr>
        <a:xfrm>
          <a:off x="1304510" y="0"/>
          <a:ext cx="2662182" cy="1597309"/>
        </a:xfrm>
        <a:prstGeom prst="rect">
          <a:avLst/>
        </a:prstGeom>
        <a:solidFill>
          <a:schemeClr val="tx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noProof="0" dirty="0" smtClean="0">
              <a:solidFill>
                <a:schemeClr val="bg1"/>
              </a:solidFill>
            </a:rPr>
            <a:t>5</a:t>
          </a:r>
          <a:r>
            <a:rPr lang="de-DE" sz="2200" kern="1200" baseline="0" noProof="0" dirty="0" smtClean="0">
              <a:solidFill>
                <a:schemeClr val="bg1"/>
              </a:solidFill>
            </a:rPr>
            <a:t>. </a:t>
          </a:r>
          <a:r>
            <a:rPr lang="de-DE" sz="2200" kern="1200" noProof="0" dirty="0" smtClean="0">
              <a:solidFill>
                <a:schemeClr val="bg1"/>
              </a:solidFill>
            </a:rPr>
            <a:t>&amp; 6</a:t>
          </a:r>
          <a:r>
            <a:rPr lang="de-DE" sz="2200" kern="1200" baseline="0" noProof="0" dirty="0" smtClean="0">
              <a:solidFill>
                <a:schemeClr val="bg1"/>
              </a:solidFill>
            </a:rPr>
            <a:t>. Klasse</a:t>
          </a:r>
          <a:r>
            <a:rPr lang="de-DE" sz="2200" kern="1200" baseline="0" noProof="0" dirty="0">
              <a:solidFill>
                <a:schemeClr val="bg1"/>
              </a:solidFill>
            </a:rPr>
            <a:t>:</a:t>
          </a:r>
          <a:r>
            <a:rPr lang="de-DE" sz="2200" kern="1200" noProof="0" dirty="0">
              <a:solidFill>
                <a:schemeClr val="bg1"/>
              </a:solidFill>
            </a:rPr>
            <a:t/>
          </a:r>
          <a:br>
            <a:rPr lang="de-DE" sz="2200" kern="1200" noProof="0" dirty="0">
              <a:solidFill>
                <a:schemeClr val="bg1"/>
              </a:solidFill>
            </a:rPr>
          </a:br>
          <a:r>
            <a:rPr lang="de-DE" sz="2200" kern="1200" noProof="0" dirty="0" smtClean="0">
              <a:solidFill>
                <a:schemeClr val="bg1"/>
              </a:solidFill>
            </a:rPr>
            <a:t>Grundlagen</a:t>
          </a:r>
          <a:br>
            <a:rPr lang="de-DE" sz="2200" kern="1200" noProof="0" dirty="0" smtClean="0">
              <a:solidFill>
                <a:schemeClr val="bg1"/>
              </a:solidFill>
            </a:rPr>
          </a:br>
          <a:r>
            <a:rPr lang="de-DE" sz="2200" kern="1200" noProof="0" dirty="0" smtClean="0">
              <a:solidFill>
                <a:schemeClr val="bg1"/>
              </a:solidFill>
            </a:rPr>
            <a:t>schaffen</a:t>
          </a:r>
          <a:endParaRPr lang="de-DE" sz="2200" kern="1200" noProof="0" dirty="0"/>
        </a:p>
      </dsp:txBody>
      <dsp:txXfrm>
        <a:off x="1304510" y="0"/>
        <a:ext cx="2662182" cy="1597309"/>
      </dsp:txXfrm>
    </dsp:sp>
    <dsp:sp modelId="{DD741774-D280-DD46-9C9B-33FE253D22FC}">
      <dsp:nvSpPr>
        <dsp:cNvPr id="0" name=""/>
        <dsp:cNvSpPr/>
      </dsp:nvSpPr>
      <dsp:spPr>
        <a:xfrm>
          <a:off x="2635602" y="1595509"/>
          <a:ext cx="3274483" cy="581717"/>
        </a:xfrm>
        <a:custGeom>
          <a:avLst/>
          <a:gdLst/>
          <a:ahLst/>
          <a:cxnLst/>
          <a:rect l="0" t="0" r="0" b="0"/>
          <a:pathLst>
            <a:path>
              <a:moveTo>
                <a:pt x="3274483" y="0"/>
              </a:moveTo>
              <a:lnTo>
                <a:pt x="3274483" y="307958"/>
              </a:lnTo>
              <a:lnTo>
                <a:pt x="0" y="307958"/>
              </a:lnTo>
              <a:lnTo>
                <a:pt x="0" y="581717"/>
              </a:lnTo>
            </a:path>
          </a:pathLst>
        </a:custGeom>
        <a:noFill/>
        <a:ln w="15875" cap="rnd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noProof="0" dirty="0"/>
        </a:p>
      </dsp:txBody>
      <dsp:txXfrm>
        <a:off x="4189562" y="1883307"/>
        <a:ext cx="166562" cy="6123"/>
      </dsp:txXfrm>
    </dsp:sp>
    <dsp:sp modelId="{1FC37317-8B75-7A4E-B46A-6C6A45F69C67}">
      <dsp:nvSpPr>
        <dsp:cNvPr id="0" name=""/>
        <dsp:cNvSpPr/>
      </dsp:nvSpPr>
      <dsp:spPr>
        <a:xfrm>
          <a:off x="4578994" y="0"/>
          <a:ext cx="2662182" cy="1597309"/>
        </a:xfrm>
        <a:prstGeom prst="rect">
          <a:avLst/>
        </a:prstGeom>
        <a:solidFill>
          <a:srgbClr val="FFC0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noProof="0" dirty="0">
              <a:solidFill>
                <a:schemeClr val="bg1"/>
              </a:solidFill>
            </a:rPr>
            <a:t>7</a:t>
          </a:r>
          <a:r>
            <a:rPr lang="de-DE" sz="2200" kern="1200" baseline="0" noProof="0" dirty="0">
              <a:solidFill>
                <a:schemeClr val="bg1"/>
              </a:solidFill>
            </a:rPr>
            <a:t>. Klasse:</a:t>
          </a:r>
          <a:r>
            <a:rPr lang="de-DE" sz="2200" kern="1200" noProof="0" dirty="0">
              <a:solidFill>
                <a:schemeClr val="bg1"/>
              </a:solidFill>
            </a:rPr>
            <a:t/>
          </a:r>
          <a:br>
            <a:rPr lang="de-DE" sz="2200" kern="1200" noProof="0" dirty="0">
              <a:solidFill>
                <a:schemeClr val="bg1"/>
              </a:solidFill>
            </a:rPr>
          </a:br>
          <a:r>
            <a:rPr lang="de-DE" sz="2200" kern="1200" noProof="0" dirty="0" smtClean="0">
              <a:solidFill>
                <a:schemeClr val="bg1"/>
              </a:solidFill>
            </a:rPr>
            <a:t>erstmalige Einstufung in  </a:t>
          </a:r>
          <a:br>
            <a:rPr lang="de-DE" sz="2200" kern="1200" noProof="0" dirty="0" smtClean="0">
              <a:solidFill>
                <a:schemeClr val="bg1"/>
              </a:solidFill>
            </a:rPr>
          </a:br>
          <a:r>
            <a:rPr lang="de-DE" sz="2200" kern="1200" noProof="0" dirty="0" smtClean="0">
              <a:solidFill>
                <a:schemeClr val="bg1"/>
              </a:solidFill>
            </a:rPr>
            <a:t>E- und G-Kurse</a:t>
          </a:r>
          <a:endParaRPr lang="de-DE" sz="2200" kern="1200" noProof="0" dirty="0"/>
        </a:p>
      </dsp:txBody>
      <dsp:txXfrm>
        <a:off x="4578994" y="0"/>
        <a:ext cx="2662182" cy="1597309"/>
      </dsp:txXfrm>
    </dsp:sp>
    <dsp:sp modelId="{63AED5AC-6A4E-294A-8C0F-D72D7D241108}">
      <dsp:nvSpPr>
        <dsp:cNvPr id="0" name=""/>
        <dsp:cNvSpPr/>
      </dsp:nvSpPr>
      <dsp:spPr>
        <a:xfrm>
          <a:off x="3964893" y="2962562"/>
          <a:ext cx="581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701" y="45720"/>
              </a:lnTo>
            </a:path>
          </a:pathLst>
        </a:custGeom>
        <a:noFill/>
        <a:ln w="15875" cap="rnd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noProof="0" dirty="0"/>
        </a:p>
      </dsp:txBody>
      <dsp:txXfrm>
        <a:off x="4240436" y="3005220"/>
        <a:ext cx="30615" cy="6123"/>
      </dsp:txXfrm>
    </dsp:sp>
    <dsp:sp modelId="{F14BE627-E883-874F-A626-EC388DCE8D9B}">
      <dsp:nvSpPr>
        <dsp:cNvPr id="0" name=""/>
        <dsp:cNvSpPr/>
      </dsp:nvSpPr>
      <dsp:spPr>
        <a:xfrm>
          <a:off x="1304510" y="2209627"/>
          <a:ext cx="2662182" cy="1597309"/>
        </a:xfrm>
        <a:prstGeom prst="rect">
          <a:avLst/>
        </a:prstGeom>
        <a:solidFill>
          <a:srgbClr val="C000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noProof="0" dirty="0" smtClean="0">
              <a:solidFill>
                <a:schemeClr val="tx1"/>
              </a:solidFill>
            </a:rPr>
            <a:t>Ende 8</a:t>
          </a:r>
          <a:r>
            <a:rPr lang="de-DE" sz="2200" kern="1200" baseline="0" noProof="0" dirty="0">
              <a:solidFill>
                <a:schemeClr val="tx1"/>
              </a:solidFill>
            </a:rPr>
            <a:t>. Klasse:</a:t>
          </a:r>
          <a:r>
            <a:rPr lang="de-DE" sz="2200" kern="1200" noProof="0" dirty="0">
              <a:solidFill>
                <a:schemeClr val="tx1"/>
              </a:solidFill>
            </a:rPr>
            <a:t/>
          </a:r>
          <a:br>
            <a:rPr lang="de-DE" sz="2200" kern="1200" noProof="0" dirty="0">
              <a:solidFill>
                <a:schemeClr val="tx1"/>
              </a:solidFill>
            </a:rPr>
          </a:br>
          <a:r>
            <a:rPr lang="de-DE" sz="2200" kern="1200" noProof="0" dirty="0" smtClean="0">
              <a:solidFill>
                <a:schemeClr val="tx1"/>
              </a:solidFill>
            </a:rPr>
            <a:t>Kontrolle der </a:t>
          </a:r>
          <a:br>
            <a:rPr lang="de-DE" sz="2200" kern="1200" noProof="0" dirty="0" smtClean="0">
              <a:solidFill>
                <a:schemeClr val="tx1"/>
              </a:solidFill>
            </a:rPr>
          </a:br>
          <a:r>
            <a:rPr lang="de-DE" sz="2200" kern="1200" noProof="0" dirty="0" smtClean="0">
              <a:solidFill>
                <a:schemeClr val="tx1"/>
              </a:solidFill>
            </a:rPr>
            <a:t>Voraussetzungen</a:t>
          </a:r>
          <a:endParaRPr lang="de-DE" sz="2200" kern="1200" noProof="0" dirty="0">
            <a:solidFill>
              <a:schemeClr val="tx1"/>
            </a:solidFill>
          </a:endParaRPr>
        </a:p>
      </dsp:txBody>
      <dsp:txXfrm>
        <a:off x="1304510" y="2209627"/>
        <a:ext cx="2662182" cy="1597309"/>
      </dsp:txXfrm>
    </dsp:sp>
    <dsp:sp modelId="{D42A6699-F599-8045-897A-5A654DF673C0}">
      <dsp:nvSpPr>
        <dsp:cNvPr id="0" name=""/>
        <dsp:cNvSpPr/>
      </dsp:nvSpPr>
      <dsp:spPr>
        <a:xfrm>
          <a:off x="4578994" y="2209627"/>
          <a:ext cx="2662182" cy="1597309"/>
        </a:xfrm>
        <a:prstGeom prst="rect">
          <a:avLst/>
        </a:prstGeom>
        <a:solidFill>
          <a:srgbClr val="00206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noProof="0" dirty="0" smtClean="0">
              <a:solidFill>
                <a:schemeClr val="tx1"/>
              </a:solidFill>
            </a:rPr>
            <a:t>Einteilung in </a:t>
          </a:r>
          <a:br>
            <a:rPr lang="de-DE" sz="2200" kern="1200" noProof="0" dirty="0" smtClean="0">
              <a:solidFill>
                <a:schemeClr val="tx1"/>
              </a:solidFill>
            </a:rPr>
          </a:br>
          <a:r>
            <a:rPr lang="de-DE" sz="2200" kern="1200" noProof="0" dirty="0" smtClean="0">
              <a:solidFill>
                <a:schemeClr val="tx1"/>
              </a:solidFill>
            </a:rPr>
            <a:t>Berufsreife- und Realschulklassen</a:t>
          </a:r>
          <a:endParaRPr lang="de-DE" sz="2200" kern="1200" noProof="0" dirty="0">
            <a:solidFill>
              <a:schemeClr val="tx1"/>
            </a:solidFill>
          </a:endParaRPr>
        </a:p>
      </dsp:txBody>
      <dsp:txXfrm>
        <a:off x="4578994" y="2209627"/>
        <a:ext cx="2662182" cy="159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0.12752</cdr:x>
      <cdr:y>0.40571</cdr:y>
    </cdr:from>
    <cdr:to>
      <cdr:x>0.5</cdr:x>
      <cdr:y>0.5358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96227" y="2260238"/>
          <a:ext cx="2325769" cy="724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2000" b="1" dirty="0" smtClean="0">
              <a:solidFill>
                <a:schemeClr val="accent6">
                  <a:lumMod val="75000"/>
                </a:schemeClr>
              </a:solidFill>
            </a:rPr>
            <a:t>DEUTSCH</a:t>
          </a:r>
          <a:br>
            <a:rPr lang="de-DE" sz="20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de-DE" sz="1600" b="1" dirty="0" smtClean="0">
              <a:solidFill>
                <a:schemeClr val="accent6">
                  <a:lumMod val="75000"/>
                </a:schemeClr>
              </a:solidFill>
            </a:rPr>
            <a:t>(E- &amp; G-Kurse)</a:t>
          </a:r>
          <a:endParaRPr lang="de-DE" sz="10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6A92570-0A1D-4596-9266-4005A5FCEA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7E3E57-3142-4B10-BDC2-E633131698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FACB6-11B7-48E9-911A-E0F175977EF0}" type="datetime1">
              <a:rPr lang="de-DE" smtClean="0"/>
              <a:t>11.10.2022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61EFE-1356-4A02-BFCC-3191997488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D6E1F9-3539-4041-BE23-D7D21C7B9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9BDD6-41A1-4960-8716-D24FEA7B6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818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A14609-8AA6-4E36-A8F6-C6F5F01BFC54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82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9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1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98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D7AAC9-8C1D-4B71-A711-AE6F843DEFB4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AB5920-E3F9-4DE6-B7BF-2D9846280A85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FCCF9E-2541-46C0-B9D7-CC8A1A74C2F1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FC817E-3BDD-4E91-9993-12FAEF1EFE5F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F6BB5B-2D73-4A1C-8D1A-E7F424E0EF1F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36147C-B631-4638-AD2A-159CFBAFC52B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466CC2-108E-48EC-B9E8-EAF250C97226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F6C79-8C18-4D74-ABCB-20CA3FF5F424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895310-8661-4A36-8A17-4401A6EFB486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0A3AD4-258E-4D27-9091-B147B38F5074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88A97F-8B8A-424B-8270-C7C7FE5D7433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B5CB4-062B-47D1-A347-FF0394F81C33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2A7B4D-905C-4E1F-87CF-82E87BA3B1AA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09DE6E-986D-424F-B1D8-3219EC736CE5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F2D933-E2A1-4E9B-9745-47BBE37D536F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B24DE3-8283-4038-B1E0-EA56098B27BD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7433733" y="1607307"/>
            <a:ext cx="3276599" cy="32004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C5C7F0B4-425F-48F6-B1E0-39D9ECB97B32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44C82830-31CF-466A-B868-62AB0F716250}" type="datetime1">
              <a:rPr lang="de-DE" noProof="0" smtClean="0"/>
              <a:t>11.10.2022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g"/><Relationship Id="rId4" Type="http://schemas.openxmlformats.org/officeDocument/2006/relationships/diagramData" Target="../diagrams/data1.xml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Schüler am Mikroskop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360363" y="1156095"/>
            <a:ext cx="11252200" cy="58928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de-DE" sz="4800" dirty="0" smtClean="0">
                <a:solidFill>
                  <a:schemeClr val="tx1"/>
                </a:solidFill>
              </a:rPr>
              <a:t>Integratives Arbeiten</a:t>
            </a:r>
            <a:br>
              <a:rPr lang="de-DE" sz="4800" dirty="0" smtClean="0">
                <a:solidFill>
                  <a:schemeClr val="tx1"/>
                </a:solidFill>
              </a:rPr>
            </a:br>
            <a:r>
              <a:rPr lang="de-DE" sz="4800" dirty="0" smtClean="0">
                <a:solidFill>
                  <a:schemeClr val="tx1"/>
                </a:solidFill>
              </a:rPr>
              <a:t>an der </a:t>
            </a:r>
            <a:br>
              <a:rPr lang="de-DE" sz="4800" dirty="0" smtClean="0">
                <a:solidFill>
                  <a:schemeClr val="tx1"/>
                </a:solidFill>
              </a:rPr>
            </a:br>
            <a:r>
              <a:rPr lang="de-DE" sz="4800" dirty="0" smtClean="0">
                <a:solidFill>
                  <a:schemeClr val="tx1"/>
                </a:solidFill>
              </a:rPr>
              <a:t>Römerwall-Schule Rheinbrohl</a:t>
            </a:r>
            <a:br>
              <a:rPr lang="de-DE" sz="4800" dirty="0" smtClean="0">
                <a:solidFill>
                  <a:schemeClr val="tx1"/>
                </a:solidFill>
              </a:rPr>
            </a:br>
            <a:endParaRPr lang="de-DE" sz="4800" dirty="0">
              <a:solidFill>
                <a:schemeClr val="tx1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1527243" y="2295728"/>
            <a:ext cx="574904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5249694" y="5230238"/>
            <a:ext cx="5749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1040860" y="5379396"/>
            <a:ext cx="574904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70" y="190905"/>
            <a:ext cx="2081436" cy="144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8" y="-3255"/>
            <a:ext cx="6256867" cy="1905000"/>
          </a:xfrm>
        </p:spPr>
        <p:txBody>
          <a:bodyPr rtlCol="0">
            <a:normAutofit/>
          </a:bodyPr>
          <a:lstStyle/>
          <a:p>
            <a:pPr algn="ctr" rtl="0"/>
            <a:r>
              <a:rPr lang="de-DE" b="1" dirty="0" smtClean="0">
                <a:solidFill>
                  <a:schemeClr val="tx1"/>
                </a:solidFill>
              </a:rPr>
              <a:t>Integratives Arbeiten in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dirty="0" smtClean="0">
                <a:solidFill>
                  <a:schemeClr val="tx1"/>
                </a:solidFill>
              </a:rPr>
              <a:t>den Klassenstufen 7 &amp; 8 </a:t>
            </a:r>
            <a:r>
              <a:rPr lang="de-DE" b="1" dirty="0" smtClean="0">
                <a:solidFill>
                  <a:schemeClr val="tx1"/>
                </a:solidFill>
              </a:rPr>
              <a:t>fördert &amp; Fordert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18" name="Bild 17" descr="Schüler, die aufzeigen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8240646" y="2188717"/>
            <a:ext cx="2845036" cy="3963778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592529" y="2188717"/>
            <a:ext cx="1411371" cy="1426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592528" y="3693260"/>
            <a:ext cx="1411372" cy="13797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592528" y="5150786"/>
            <a:ext cx="1411372" cy="14445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/>
          <p:cNvCxnSpPr/>
          <p:nvPr/>
        </p:nvCxnSpPr>
        <p:spPr>
          <a:xfrm>
            <a:off x="705257" y="213996"/>
            <a:ext cx="43093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2071995" y="1718540"/>
            <a:ext cx="36262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675575" y="1863204"/>
            <a:ext cx="362621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7" y="2520797"/>
            <a:ext cx="1166460" cy="793365"/>
          </a:xfrm>
          <a:prstGeom prst="rect">
            <a:avLst/>
          </a:prstGeom>
          <a:effectLst/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 txBox="1">
            <a:spLocks/>
          </p:cNvSpPr>
          <p:nvPr/>
        </p:nvSpPr>
        <p:spPr>
          <a:xfrm>
            <a:off x="2110907" y="2219241"/>
            <a:ext cx="5048331" cy="1386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b="1" dirty="0" smtClean="0">
                <a:solidFill>
                  <a:srgbClr val="FFC000"/>
                </a:solidFill>
              </a:rPr>
              <a:t>Unterricht im klassenverband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6" y="3941316"/>
            <a:ext cx="807402" cy="807402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 txBox="1">
            <a:spLocks/>
          </p:cNvSpPr>
          <p:nvPr/>
        </p:nvSpPr>
        <p:spPr>
          <a:xfrm>
            <a:off x="2336280" y="3741088"/>
            <a:ext cx="4581080" cy="128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b="1" dirty="0" smtClean="0">
                <a:solidFill>
                  <a:srgbClr val="C00000"/>
                </a:solidFill>
              </a:rPr>
              <a:t>Differenzierte </a:t>
            </a:r>
            <a:r>
              <a:rPr lang="de-DE" b="1" dirty="0" err="1" smtClean="0">
                <a:solidFill>
                  <a:srgbClr val="C00000"/>
                </a:solidFill>
              </a:rPr>
              <a:t>kurse</a:t>
            </a:r>
            <a:r>
              <a:rPr lang="de-DE" b="1" dirty="0" smtClean="0">
                <a:solidFill>
                  <a:srgbClr val="C00000"/>
                </a:solidFill>
              </a:rPr>
              <a:t/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 smtClean="0">
                <a:solidFill>
                  <a:srgbClr val="C00000"/>
                </a:solidFill>
              </a:rPr>
              <a:t>begabungs- und </a:t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 smtClean="0">
                <a:solidFill>
                  <a:srgbClr val="C00000"/>
                </a:solidFill>
              </a:rPr>
              <a:t>Neigungsorientiert</a:t>
            </a:r>
          </a:p>
        </p:txBody>
      </p:sp>
      <p:sp>
        <p:nvSpPr>
          <p:cNvPr id="31" name="Pfeil nach rechts 30"/>
          <p:cNvSpPr/>
          <p:nvPr/>
        </p:nvSpPr>
        <p:spPr>
          <a:xfrm rot="16200000">
            <a:off x="851180" y="5431270"/>
            <a:ext cx="505832" cy="457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 rot="5400000">
            <a:off x="1205818" y="5860918"/>
            <a:ext cx="505832" cy="457200"/>
          </a:xfrm>
          <a:prstGeom prst="rightArrow">
            <a:avLst/>
          </a:prstGeom>
          <a:solidFill>
            <a:srgbClr val="F6E4D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 txBox="1">
            <a:spLocks/>
          </p:cNvSpPr>
          <p:nvPr/>
        </p:nvSpPr>
        <p:spPr>
          <a:xfrm>
            <a:off x="2488680" y="5160514"/>
            <a:ext cx="4581080" cy="128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Umstufung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möglich </a:t>
            </a:r>
            <a:b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(zum </a:t>
            </a:r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halbjahr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oder schuljahresbeginn)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70" y="190905"/>
            <a:ext cx="2081436" cy="144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132" y="643466"/>
            <a:ext cx="4083774" cy="5571065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600" b="1" dirty="0" err="1" smtClean="0">
                <a:solidFill>
                  <a:schemeClr val="tx1"/>
                </a:solidFill>
              </a:rPr>
              <a:t>differenzierung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dirty="0" smtClean="0">
                <a:solidFill>
                  <a:schemeClr val="tx1"/>
                </a:solidFill>
              </a:rPr>
              <a:t> in den</a:t>
            </a:r>
            <a:r>
              <a:rPr lang="de-DE" sz="3600" dirty="0">
                <a:solidFill>
                  <a:schemeClr val="tx1"/>
                </a:solidFill>
              </a:rPr>
              <a:t/>
            </a:r>
            <a:br>
              <a:rPr lang="de-DE" sz="3600" dirty="0">
                <a:solidFill>
                  <a:schemeClr val="tx1"/>
                </a:solidFill>
              </a:rPr>
            </a:br>
            <a:r>
              <a:rPr lang="de-DE" sz="3600" b="1" dirty="0" err="1" smtClean="0">
                <a:solidFill>
                  <a:schemeClr val="tx1"/>
                </a:solidFill>
              </a:rPr>
              <a:t>hauptfächern</a:t>
            </a: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Inhaltsplatzhalter 5" descr="Diagrammplatzhalter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576990"/>
              </p:ext>
            </p:extLst>
          </p:nvPr>
        </p:nvGraphicFramePr>
        <p:xfrm>
          <a:off x="643467" y="643467"/>
          <a:ext cx="5849396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feld 1"/>
          <p:cNvSpPr txBox="1"/>
          <p:nvPr/>
        </p:nvSpPr>
        <p:spPr>
          <a:xfrm>
            <a:off x="4403387" y="2903707"/>
            <a:ext cx="2089476" cy="5252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solidFill>
                  <a:srgbClr val="FFC000"/>
                </a:solidFill>
              </a:rPr>
              <a:t>ENGLISCH</a:t>
            </a:r>
            <a:br>
              <a:rPr lang="de-DE" sz="2000" b="1" dirty="0" smtClean="0">
                <a:solidFill>
                  <a:srgbClr val="FFC000"/>
                </a:solidFill>
              </a:rPr>
            </a:br>
            <a:r>
              <a:rPr lang="de-DE" sz="1600" b="1" dirty="0" smtClean="0">
                <a:solidFill>
                  <a:srgbClr val="FFC000"/>
                </a:solidFill>
              </a:rPr>
              <a:t>(E- &amp; G-Kurse)</a:t>
            </a:r>
            <a:endParaRPr lang="de-DE" sz="1000" b="1" dirty="0">
              <a:solidFill>
                <a:srgbClr val="FFC000"/>
              </a:solidFill>
            </a:endParaRPr>
          </a:p>
        </p:txBody>
      </p:sp>
      <p:sp>
        <p:nvSpPr>
          <p:cNvPr id="9" name="Textfeld 1"/>
          <p:cNvSpPr txBox="1"/>
          <p:nvPr/>
        </p:nvSpPr>
        <p:spPr>
          <a:xfrm>
            <a:off x="2769139" y="4422934"/>
            <a:ext cx="1887166" cy="5252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solidFill>
                  <a:srgbClr val="C00000"/>
                </a:solidFill>
              </a:rPr>
              <a:t>MATHEMATIK</a:t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1600" b="1" dirty="0" smtClean="0">
                <a:solidFill>
                  <a:srgbClr val="C00000"/>
                </a:solidFill>
              </a:rPr>
              <a:t>(E- &amp; G-Kurse)</a:t>
            </a:r>
            <a:endParaRPr lang="de-DE" sz="1000" b="1" dirty="0">
              <a:solidFill>
                <a:srgbClr val="C00000"/>
              </a:solidFill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8015596" y="2597273"/>
            <a:ext cx="33463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9134272" y="4306098"/>
            <a:ext cx="27604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8015596" y="4458498"/>
            <a:ext cx="276045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70" y="190905"/>
            <a:ext cx="2081436" cy="144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849" y="541504"/>
            <a:ext cx="9905998" cy="19050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Einstufung nach der </a:t>
            </a:r>
            <a:r>
              <a:rPr lang="de-DE" dirty="0" err="1" smtClean="0">
                <a:solidFill>
                  <a:schemeClr val="tx1"/>
                </a:solidFill>
              </a:rPr>
              <a:t>orientierungsstufe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3035" y="2302626"/>
            <a:ext cx="9896445" cy="32121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Mit Versetzung in die klassenstufe 7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erfolgt gleichzeitig im rahmen der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fachleistungsdifferenzierung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       eine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einstufung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in den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hauptfächern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deutsch, englisch und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mathematik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in grund- und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erweiterungskurse</a:t>
            </a:r>
            <a:endParaRPr lang="de-DE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FFC000"/>
                </a:solidFill>
              </a:rPr>
              <a:t>voraussetzung</a:t>
            </a:r>
            <a:r>
              <a:rPr lang="de-DE" dirty="0" smtClean="0">
                <a:solidFill>
                  <a:srgbClr val="FFC000"/>
                </a:solidFill>
              </a:rPr>
              <a:t> für eine </a:t>
            </a:r>
            <a:r>
              <a:rPr lang="de-DE" dirty="0" err="1" smtClean="0">
                <a:solidFill>
                  <a:srgbClr val="FFC000"/>
                </a:solidFill>
              </a:rPr>
              <a:t>einstufung</a:t>
            </a:r>
            <a:r>
              <a:rPr lang="de-DE" dirty="0" smtClean="0">
                <a:solidFill>
                  <a:srgbClr val="FFC000"/>
                </a:solidFill>
              </a:rPr>
              <a:t> in einen </a:t>
            </a:r>
            <a:r>
              <a:rPr lang="de-DE" dirty="0" err="1" smtClean="0">
                <a:solidFill>
                  <a:srgbClr val="FFC000"/>
                </a:solidFill>
              </a:rPr>
              <a:t>kurs</a:t>
            </a:r>
            <a:r>
              <a:rPr lang="de-DE" dirty="0" smtClean="0">
                <a:solidFill>
                  <a:srgbClr val="FFC000"/>
                </a:solidFill>
              </a:rPr>
              <a:t> der oberen leistungsebene (e-kurs) ist eine   </a:t>
            </a:r>
            <a:r>
              <a:rPr lang="de-DE" dirty="0" err="1" smtClean="0">
                <a:solidFill>
                  <a:srgbClr val="FFC000"/>
                </a:solidFill>
              </a:rPr>
              <a:t>gesamtleistung</a:t>
            </a:r>
            <a:r>
              <a:rPr lang="de-DE" dirty="0" smtClean="0">
                <a:solidFill>
                  <a:srgbClr val="FFC000"/>
                </a:solidFill>
              </a:rPr>
              <a:t> von mindestens 3,0 im jeweiligen </a:t>
            </a:r>
            <a:r>
              <a:rPr lang="de-DE" dirty="0" err="1" smtClean="0">
                <a:solidFill>
                  <a:srgbClr val="FFC000"/>
                </a:solidFill>
              </a:rPr>
              <a:t>fach</a:t>
            </a:r>
            <a:r>
              <a:rPr lang="de-DE" dirty="0" smtClean="0">
                <a:solidFill>
                  <a:srgbClr val="FFC000"/>
                </a:solidFill>
              </a:rPr>
              <a:t> des </a:t>
            </a:r>
            <a:r>
              <a:rPr lang="de-DE" dirty="0" err="1" smtClean="0">
                <a:solidFill>
                  <a:srgbClr val="FFC000"/>
                </a:solidFill>
              </a:rPr>
              <a:t>jahreszeugnisses</a:t>
            </a:r>
            <a:r>
              <a:rPr lang="de-DE" dirty="0" smtClean="0">
                <a:solidFill>
                  <a:srgbClr val="FFC000"/>
                </a:solidFill>
              </a:rPr>
              <a:t> der klassenstufe 6</a:t>
            </a:r>
          </a:p>
          <a:p>
            <a:pPr marL="0" indent="0">
              <a:buNone/>
            </a:pP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Gemäß § 25 Absatz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üscho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besteht die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möglichkeit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des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widerspruchs</a:t>
            </a:r>
            <a:r>
              <a:rPr lang="de-DE" smtClean="0">
                <a:solidFill>
                  <a:schemeClr val="tx1">
                    <a:lumMod val="95000"/>
                  </a:schemeClr>
                </a:solidFill>
              </a:rPr>
              <a:t>. es 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erfolgt dann ein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beratungsgespräch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mit der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fachlehrkraft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Bleibt es beim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widerspruch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, besucht ihr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kind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den gewünschten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kurs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. nach 6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wochen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, spätestens zum Ende des Schulhalbjahres, entscheidet die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klassenkonferenz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über den weiteren kurs-besuch.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95000"/>
                  </a:schemeClr>
                </a:solidFill>
              </a:rPr>
              <a:t>   </a:t>
            </a:r>
            <a:endParaRPr lang="de-DE" b="1" dirty="0">
              <a:solidFill>
                <a:schemeClr val="tx1">
                  <a:lumMod val="95000"/>
                </a:schemeClr>
              </a:solidFill>
            </a:endParaRPr>
          </a:p>
          <a:p>
            <a:endParaRPr lang="de-DE" dirty="0">
              <a:solidFill>
                <a:srgbClr val="FFC000"/>
              </a:solidFill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963036" y="982479"/>
            <a:ext cx="427043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4714670" y="2049279"/>
            <a:ext cx="42704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963036" y="2224377"/>
            <a:ext cx="427043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70" y="190905"/>
            <a:ext cx="2081436" cy="144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87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849" y="541504"/>
            <a:ext cx="9905998" cy="19050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Einstufung in die </a:t>
            </a:r>
            <a:r>
              <a:rPr lang="de-DE" b="1" dirty="0" smtClean="0">
                <a:solidFill>
                  <a:schemeClr val="tx1"/>
                </a:solidFill>
              </a:rPr>
              <a:t>abschlussbezogenen </a:t>
            </a:r>
            <a:r>
              <a:rPr lang="de-DE" b="1" dirty="0" err="1" smtClean="0">
                <a:solidFill>
                  <a:schemeClr val="tx1"/>
                </a:solidFill>
              </a:rPr>
              <a:t>klassen</a:t>
            </a:r>
            <a:r>
              <a:rPr lang="de-DE" dirty="0" smtClean="0">
                <a:solidFill>
                  <a:schemeClr val="tx1"/>
                </a:solidFill>
              </a:rPr>
              <a:t> ab klassenstufe 9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849" y="2598903"/>
            <a:ext cx="9905998" cy="31242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300" b="1" u="sng" dirty="0" smtClean="0"/>
              <a:t>Voraussetzungen zur </a:t>
            </a:r>
            <a:r>
              <a:rPr lang="de-DE" sz="2300" b="1" u="sng" dirty="0" err="1" smtClean="0"/>
              <a:t>einstufung</a:t>
            </a:r>
            <a:r>
              <a:rPr lang="de-DE" sz="2300" b="1" u="sng" dirty="0" smtClean="0"/>
              <a:t> in die abschlussbezogenen </a:t>
            </a:r>
            <a:r>
              <a:rPr lang="de-DE" sz="2300" b="1" u="sng" dirty="0" err="1" smtClean="0"/>
              <a:t>klassen</a:t>
            </a:r>
            <a:r>
              <a:rPr lang="de-DE" sz="2300" b="1" u="sng" dirty="0" smtClean="0"/>
              <a:t> zur </a:t>
            </a:r>
            <a:r>
              <a:rPr lang="de-DE" sz="2300" b="1" u="sng" dirty="0" err="1" smtClean="0"/>
              <a:t>erlangung</a:t>
            </a:r>
            <a:r>
              <a:rPr lang="de-DE" sz="2300" b="1" u="sng" dirty="0" smtClean="0"/>
              <a:t> eines qualifizierten </a:t>
            </a:r>
            <a:r>
              <a:rPr lang="de-DE" sz="2300" b="1" u="sng" dirty="0"/>
              <a:t>Sekundarabschlusses</a:t>
            </a:r>
            <a:r>
              <a:rPr lang="de-DE" sz="2300" u="sng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Keine Mindestanzahl von e-kursen notwendig</a:t>
            </a:r>
            <a:r>
              <a:rPr lang="de-DE" dirty="0" smtClean="0"/>
              <a:t>, aber aufgrund der leistungs-anforderungen ab stufe 9 im realschulzweig wird die </a:t>
            </a:r>
            <a:r>
              <a:rPr lang="de-DE" dirty="0" err="1" smtClean="0"/>
              <a:t>teilnahme</a:t>
            </a:r>
            <a:r>
              <a:rPr lang="de-DE" dirty="0" smtClean="0"/>
              <a:t> an e-kursen in möglichst vielen Hauptfächern (Deutsch</a:t>
            </a:r>
            <a:r>
              <a:rPr lang="de-DE" dirty="0"/>
              <a:t>, Englisch und </a:t>
            </a:r>
            <a:r>
              <a:rPr lang="de-DE" dirty="0" smtClean="0"/>
              <a:t>Mathematik)angeraten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Grundlage für die </a:t>
            </a:r>
            <a:r>
              <a:rPr lang="de-DE" dirty="0" err="1" smtClean="0"/>
              <a:t>einstufung</a:t>
            </a:r>
            <a:r>
              <a:rPr lang="de-DE" dirty="0" smtClean="0"/>
              <a:t> sind die grundkurs-noten in den differenzierten </a:t>
            </a:r>
            <a:r>
              <a:rPr lang="de-DE" dirty="0" err="1" smtClean="0"/>
              <a:t>hauptfächern</a:t>
            </a:r>
            <a:r>
              <a:rPr lang="de-DE" dirty="0" smtClean="0"/>
              <a:t> (e-kurs-noten werden um eine notenstufe höher gewertet)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Mindestanforderung in den differenzierten </a:t>
            </a:r>
            <a:r>
              <a:rPr lang="de-DE" dirty="0" err="1" smtClean="0"/>
              <a:t>hauptfächern</a:t>
            </a:r>
            <a:r>
              <a:rPr lang="de-DE" dirty="0" smtClean="0"/>
              <a:t> ist die </a:t>
            </a:r>
            <a:r>
              <a:rPr lang="de-DE" dirty="0" err="1" smtClean="0"/>
              <a:t>note</a:t>
            </a:r>
            <a:r>
              <a:rPr lang="de-DE" dirty="0" smtClean="0"/>
              <a:t> 3, in den </a:t>
            </a:r>
            <a:r>
              <a:rPr lang="de-DE" dirty="0" err="1" smtClean="0"/>
              <a:t>nebenfächern</a:t>
            </a:r>
            <a:r>
              <a:rPr lang="de-DE" dirty="0" smtClean="0"/>
              <a:t> (einschließlich </a:t>
            </a:r>
            <a:r>
              <a:rPr lang="de-DE" dirty="0" err="1" smtClean="0"/>
              <a:t>wpf</a:t>
            </a:r>
            <a:r>
              <a:rPr lang="de-DE" dirty="0" smtClean="0"/>
              <a:t>) die </a:t>
            </a:r>
            <a:r>
              <a:rPr lang="de-DE" dirty="0" err="1" smtClean="0"/>
              <a:t>note</a:t>
            </a:r>
            <a:r>
              <a:rPr lang="de-DE" dirty="0" smtClean="0"/>
              <a:t>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Eine </a:t>
            </a:r>
            <a:r>
              <a:rPr lang="de-DE" dirty="0" err="1" smtClean="0"/>
              <a:t>unterschreitung</a:t>
            </a:r>
            <a:r>
              <a:rPr lang="de-DE" dirty="0" smtClean="0"/>
              <a:t> bleibt unberücksichtigt, bei zwei oder drei </a:t>
            </a:r>
            <a:r>
              <a:rPr lang="de-DE" dirty="0" err="1" smtClean="0"/>
              <a:t>unterschreitungen</a:t>
            </a:r>
            <a:r>
              <a:rPr lang="de-DE" dirty="0" smtClean="0"/>
              <a:t> müssen alle </a:t>
            </a:r>
            <a:r>
              <a:rPr lang="de-DE" dirty="0" err="1" smtClean="0"/>
              <a:t>unterschreitungen</a:t>
            </a:r>
            <a:r>
              <a:rPr lang="de-DE" dirty="0" smtClean="0"/>
              <a:t> ausgeglichen werden</a:t>
            </a:r>
          </a:p>
          <a:p>
            <a:pPr marL="0" indent="0">
              <a:buNone/>
            </a:pPr>
            <a:r>
              <a:rPr lang="de-DE" b="1" dirty="0" smtClean="0"/>
              <a:t>   </a:t>
            </a:r>
            <a:endParaRPr lang="de-DE" b="1" dirty="0"/>
          </a:p>
          <a:p>
            <a:endParaRPr lang="de-DE" dirty="0"/>
          </a:p>
        </p:txBody>
      </p:sp>
      <p:cxnSp>
        <p:nvCxnSpPr>
          <p:cNvPr id="4" name="Gerader Verbinder 3"/>
          <p:cNvCxnSpPr/>
          <p:nvPr/>
        </p:nvCxnSpPr>
        <p:spPr>
          <a:xfrm>
            <a:off x="963036" y="982479"/>
            <a:ext cx="427043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4714670" y="2049279"/>
            <a:ext cx="42704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963036" y="2224377"/>
            <a:ext cx="427043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70" y="190905"/>
            <a:ext cx="2081436" cy="144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66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993" y="551364"/>
            <a:ext cx="7427007" cy="2313433"/>
          </a:xfrm>
        </p:spPr>
        <p:txBody>
          <a:bodyPr rtlCol="0">
            <a:normAutofit/>
          </a:bodyPr>
          <a:lstStyle/>
          <a:p>
            <a:pPr rtl="0"/>
            <a:r>
              <a:rPr lang="de-DE" b="1" dirty="0" smtClean="0">
                <a:solidFill>
                  <a:schemeClr val="tx1"/>
                </a:solidFill>
              </a:rPr>
              <a:t> Unser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1"/>
                </a:solidFill>
              </a:rPr>
              <a:t> Leitfaden 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5" name="Inhaltsplatzhalter 2" descr="Symbol für SmartArt-Grafik">
            <a:extLst>
              <a:ext uri="{FF2B5EF4-FFF2-40B4-BE49-F238E27FC236}">
                <a16:creationId xmlns:a16="http://schemas.microsoft.com/office/drawing/2014/main" id="{2B828A48-3EC3-4EF9-8697-5D2A44F3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624512"/>
              </p:ext>
            </p:extLst>
          </p:nvPr>
        </p:nvGraphicFramePr>
        <p:xfrm>
          <a:off x="3646312" y="2297348"/>
          <a:ext cx="8545688" cy="380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Gerader Verbinder 5"/>
          <p:cNvCxnSpPr/>
          <p:nvPr/>
        </p:nvCxnSpPr>
        <p:spPr>
          <a:xfrm>
            <a:off x="4941652" y="1429968"/>
            <a:ext cx="31906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7710793" y="6290555"/>
            <a:ext cx="31906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4941652" y="6446198"/>
            <a:ext cx="319067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0" y="260659"/>
            <a:ext cx="2752927" cy="18352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195889"/>
            <a:ext cx="2752927" cy="20646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391671"/>
            <a:ext cx="2752928" cy="2064695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 txBox="1">
            <a:spLocks/>
          </p:cNvSpPr>
          <p:nvPr/>
        </p:nvSpPr>
        <p:spPr>
          <a:xfrm>
            <a:off x="4293982" y="3555907"/>
            <a:ext cx="7250348" cy="1289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Keine Versetzung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zwischen Klassenstufe 7 &amp; 8 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70" y="190905"/>
            <a:ext cx="2081436" cy="144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Schüler am Mikroskop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884" y="2010384"/>
            <a:ext cx="8676222" cy="3200400"/>
          </a:xfrm>
        </p:spPr>
        <p:txBody>
          <a:bodyPr rtlCol="0">
            <a:noAutofit/>
          </a:bodyPr>
          <a:lstStyle/>
          <a:p>
            <a:pPr algn="l" rtl="0"/>
            <a:r>
              <a:rPr lang="de-DE" sz="11700" b="1" dirty="0">
                <a:solidFill>
                  <a:schemeClr val="tx1"/>
                </a:solidFill>
              </a:rPr>
              <a:t>Vielen </a:t>
            </a:r>
            <a:br>
              <a:rPr lang="de-DE" sz="11700" b="1" dirty="0">
                <a:solidFill>
                  <a:schemeClr val="tx1"/>
                </a:solidFill>
              </a:rPr>
            </a:br>
            <a:r>
              <a:rPr lang="de-DE" sz="11700" dirty="0">
                <a:solidFill>
                  <a:schemeClr val="tx1"/>
                </a:solidFill>
              </a:rPr>
              <a:t>Dank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3249043" y="1867699"/>
            <a:ext cx="33463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4588217" y="4967580"/>
            <a:ext cx="33463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3320379" y="5119980"/>
            <a:ext cx="334631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70" y="190905"/>
            <a:ext cx="2081436" cy="144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3075A8-A5B0-4ED9-ACD9-B97630E65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A0466F-55BA-4B4C-B910-3BFE9417EB9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16c05727-aa75-4e4a-9b5f-8a80a1165891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Schul- oder Uni-Design</Template>
  <TotalTime>0</TotalTime>
  <Words>263</Words>
  <Application>Microsoft Office PowerPoint</Application>
  <PresentationFormat>Breitbild</PresentationFormat>
  <Paragraphs>35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Netz</vt:lpstr>
      <vt:lpstr>Integratives Arbeiten an der  Römerwall-Schule Rheinbrohl </vt:lpstr>
      <vt:lpstr>Integratives Arbeiten in  den Klassenstufen 7 &amp; 8 fördert &amp; Fordert</vt:lpstr>
      <vt:lpstr>differenzierung  in den hauptfächern</vt:lpstr>
      <vt:lpstr>Einstufung nach der orientierungsstufe</vt:lpstr>
      <vt:lpstr>Einstufung in die abschlussbezogenen klassen ab klassenstufe 9</vt:lpstr>
      <vt:lpstr> Unser  Leitfaden </vt:lpstr>
      <vt:lpstr>Vielen 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2021-09-13T17:22:04Z</dcterms:created>
  <dcterms:modified xsi:type="dcterms:W3CDTF">2022-10-11T11:18:03Z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